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ra A Liberi" initials="D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CCCC00"/>
    <a:srgbClr val="008080"/>
    <a:srgbClr val="669900"/>
    <a:srgbClr val="DDDDDD"/>
    <a:srgbClr val="3366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34" autoAdjust="0"/>
  </p:normalViewPr>
  <p:slideViewPr>
    <p:cSldViewPr>
      <p:cViewPr>
        <p:scale>
          <a:sx n="21" d="100"/>
          <a:sy n="21" d="100"/>
        </p:scale>
        <p:origin x="-72" y="-7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22T14:29:49.343" idx="1">
    <p:pos x="7114" y="16675"/>
    <p:text>Bob - I think that the poster is fabulous.  The only item I think needs clarification is this bulleted list.  I feel like it is out here on its own and needs a title or explanation or something.
Maybe a  title like:
Data is used to find a solution 
or 
Solutions derived from data collection
I hope you can come up with something better than I can!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33266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1">
                <a:lumMod val="50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 smtClean="0">
                <a:solidFill>
                  <a:schemeClr val="bg1"/>
                </a:solidFill>
                <a:latin typeface="Lucida Bright" pitchFamily="18" charset="0"/>
              </a:rPr>
              <a:t>Life in the Fast Lane</a:t>
            </a:r>
            <a:r>
              <a:rPr lang="en-US" altLang="en-US" sz="6000" dirty="0" smtClean="0">
                <a:latin typeface="Lucida Bright" pitchFamily="18" charset="0"/>
              </a:rPr>
              <a:t/>
            </a:r>
            <a:br>
              <a:rPr lang="en-US" altLang="en-US" sz="6000" dirty="0" smtClean="0"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Bob Leugers</a:t>
            </a:r>
            <a:r>
              <a:rPr lang="en-US" altLang="en-US" sz="7200" i="1" dirty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altLang="en-US" sz="72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 smtClean="0">
                <a:solidFill>
                  <a:schemeClr val="bg1"/>
                </a:solidFill>
                <a:latin typeface="Lucida Bright" pitchFamily="18" charset="0"/>
              </a:rPr>
              <a:t>School for the Creative &amp; Performing Arts, Geometry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965200" y="7429500"/>
            <a:ext cx="13893800" cy="2817378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Traffic </a:t>
            </a:r>
            <a:r>
              <a:rPr lang="en-US" altLang="en-US" sz="6400" b="1" dirty="0" err="1" smtClean="0">
                <a:solidFill>
                  <a:srgbClr val="008080"/>
                </a:solidFill>
                <a:latin typeface="Lucida Bright" pitchFamily="18" charset="0"/>
              </a:rPr>
              <a:t>Jammin</a:t>
            </a: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’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163800" y="7467600"/>
            <a:ext cx="13568363" cy="2779278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Challenge Based Learning</a:t>
            </a: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8956000" y="7467600"/>
            <a:ext cx="13893800" cy="2774733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Waiting for What?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87" name="Rectangle 42"/>
          <p:cNvSpPr>
            <a:spLocks noChangeArrowheads="1"/>
          </p:cNvSpPr>
          <p:nvPr/>
        </p:nvSpPr>
        <p:spPr bwMode="auto">
          <a:xfrm>
            <a:off x="2209800" y="1314450"/>
            <a:ext cx="457200" cy="54864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sp>
        <p:nvSpPr>
          <p:cNvPr id="3088" name="Rectangle 43"/>
          <p:cNvSpPr>
            <a:spLocks noChangeArrowheads="1"/>
          </p:cNvSpPr>
          <p:nvPr/>
        </p:nvSpPr>
        <p:spPr bwMode="auto">
          <a:xfrm>
            <a:off x="41224200" y="1304925"/>
            <a:ext cx="457200" cy="54864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8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47950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825" y="2560638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338000" y="4872038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RET </a:t>
            </a:r>
            <a:r>
              <a:rPr lang="en-US" altLang="en-US" sz="2800" dirty="0">
                <a:solidFill>
                  <a:schemeClr val="bg1"/>
                </a:solidFill>
              </a:rPr>
              <a:t>is funded by the National Science Foundation, grant </a:t>
            </a:r>
            <a:r>
              <a:rPr lang="en-US" altLang="en-US" sz="2800" dirty="0" smtClean="0">
                <a:solidFill>
                  <a:schemeClr val="bg1"/>
                </a:solidFill>
              </a:rPr>
              <a:t># EEC-1404766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914400" y="990600"/>
            <a:ext cx="42062400" cy="31013400"/>
          </a:xfrm>
          <a:prstGeom prst="rect">
            <a:avLst/>
          </a:prstGeom>
          <a:noFill/>
          <a:ln w="762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4806950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069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0695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0695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0695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806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6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329" y="10586472"/>
            <a:ext cx="13893800" cy="204671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5.7 BILLION person hours wasted </a:t>
            </a:r>
          </a:p>
          <a:p>
            <a:pPr algn="ctr"/>
            <a:r>
              <a:rPr lang="en-US" sz="5400" dirty="0" smtClean="0"/>
              <a:t>in traffic congestion.</a:t>
            </a:r>
          </a:p>
          <a:p>
            <a:endParaRPr lang="en-US" dirty="0" smtClean="0"/>
          </a:p>
          <a:p>
            <a:pPr algn="r"/>
            <a:r>
              <a:rPr lang="en-US" sz="4800" b="1" dirty="0"/>
              <a:t>Rush to Work or from Work</a:t>
            </a:r>
            <a:endParaRPr lang="en-US" sz="4800" b="1" dirty="0" smtClean="0"/>
          </a:p>
          <a:p>
            <a:endParaRPr lang="en-US" sz="5400" b="1" dirty="0" smtClean="0"/>
          </a:p>
          <a:p>
            <a:endParaRPr lang="en-US" sz="5400" b="1" dirty="0"/>
          </a:p>
          <a:p>
            <a:endParaRPr lang="en-US" sz="5400" b="1" dirty="0" smtClean="0"/>
          </a:p>
          <a:p>
            <a:endParaRPr lang="en-US" sz="5400" b="1" dirty="0"/>
          </a:p>
          <a:p>
            <a:endParaRPr lang="en-US" sz="5400" b="1" dirty="0" smtClean="0"/>
          </a:p>
          <a:p>
            <a:r>
              <a:rPr lang="en-US" sz="4800" b="1" dirty="0" smtClean="0"/>
              <a:t>Accidents</a:t>
            </a:r>
            <a:endParaRPr lang="en-US" sz="4800" b="1" dirty="0"/>
          </a:p>
          <a:p>
            <a:r>
              <a:rPr lang="en-US" sz="3200" b="1" dirty="0" smtClean="0"/>
              <a:t>A single accident that blocks 1 lane on a 3 lane highway reduces</a:t>
            </a:r>
          </a:p>
          <a:p>
            <a:r>
              <a:rPr lang="en-US" sz="3200" b="1" dirty="0" smtClean="0"/>
              <a:t>traffic flow by 50%.  This is the leading cause of traffic congestion.</a:t>
            </a:r>
          </a:p>
          <a:p>
            <a:endParaRPr lang="en-US" dirty="0"/>
          </a:p>
          <a:p>
            <a:endParaRPr lang="en-US" b="1" dirty="0" smtClean="0"/>
          </a:p>
          <a:p>
            <a:pPr algn="r"/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5400" b="1" dirty="0" smtClean="0"/>
          </a:p>
          <a:p>
            <a:r>
              <a:rPr lang="en-US" sz="4800" b="1" dirty="0"/>
              <a:t>Ramp</a:t>
            </a:r>
            <a:r>
              <a:rPr lang="en-US" sz="5400" b="1" dirty="0" smtClean="0"/>
              <a:t> </a:t>
            </a:r>
            <a:r>
              <a:rPr lang="en-US" sz="4800" b="1" dirty="0"/>
              <a:t>Meters</a:t>
            </a:r>
            <a:r>
              <a:rPr lang="en-US" sz="5400" b="1" dirty="0" smtClean="0"/>
              <a:t> </a:t>
            </a:r>
            <a:r>
              <a:rPr lang="en-US" sz="4800" b="1" dirty="0"/>
              <a:t>to</a:t>
            </a:r>
            <a:r>
              <a:rPr lang="en-US" sz="5400" b="1" dirty="0" smtClean="0"/>
              <a:t> </a:t>
            </a:r>
            <a:r>
              <a:rPr lang="en-US" sz="4800" b="1" dirty="0"/>
              <a:t>the</a:t>
            </a:r>
            <a:r>
              <a:rPr lang="en-US" sz="5400" b="1" dirty="0" smtClean="0"/>
              <a:t> </a:t>
            </a:r>
            <a:r>
              <a:rPr lang="en-US" sz="4800" b="1" dirty="0"/>
              <a:t>Rescue</a:t>
            </a:r>
            <a:r>
              <a:rPr lang="en-US" sz="5400" b="1" dirty="0" smtClean="0"/>
              <a:t>?</a:t>
            </a:r>
            <a:endParaRPr lang="en-US" sz="5400" b="1" dirty="0"/>
          </a:p>
          <a:p>
            <a:r>
              <a:rPr lang="en-US" sz="3600" b="1" dirty="0" smtClean="0">
                <a:solidFill>
                  <a:srgbClr val="0070C0"/>
                </a:solidFill>
              </a:rPr>
              <a:t>WB  &amp; EBI-275 &amp; Rt. 42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8248" y="13816280"/>
            <a:ext cx="3581601" cy="4285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5794" y="19783512"/>
            <a:ext cx="5198157" cy="354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614" y="19876295"/>
            <a:ext cx="5338451" cy="350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9602" y="13586072"/>
            <a:ext cx="80198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Traffic volumes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       between 7am-9am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       between 4pm-6pm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/>
              <a:t>       Night &amp; Weekends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70288" y="10584091"/>
            <a:ext cx="13539154" cy="224984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r"/>
            <a:r>
              <a:rPr lang="en-US" sz="4800" b="1" dirty="0"/>
              <a:t>Staying on the Straight and Narrow</a:t>
            </a:r>
          </a:p>
          <a:p>
            <a:pPr algn="r"/>
            <a:r>
              <a:rPr lang="en-US" sz="4800" b="1" dirty="0"/>
              <a:t> Isn’t </a:t>
            </a:r>
            <a:r>
              <a:rPr lang="en-US" sz="4800" b="1" dirty="0" smtClean="0"/>
              <a:t>The Best Path</a:t>
            </a:r>
            <a:endParaRPr lang="en-US" sz="4800" b="1" dirty="0"/>
          </a:p>
          <a:p>
            <a:pPr algn="r"/>
            <a:endParaRPr lang="en-US" sz="3600" b="1" dirty="0" smtClean="0"/>
          </a:p>
          <a:p>
            <a:endParaRPr lang="en-US" sz="5400" b="1" dirty="0" smtClean="0"/>
          </a:p>
          <a:p>
            <a:endParaRPr lang="en-US" sz="5400" b="1" dirty="0"/>
          </a:p>
          <a:p>
            <a:endParaRPr lang="en-US" sz="5400" b="1" dirty="0" smtClean="0"/>
          </a:p>
          <a:p>
            <a:pPr algn="r"/>
            <a:r>
              <a:rPr lang="en-US" sz="4800" b="1" dirty="0"/>
              <a:t>ENGINEERING DESIGN PROCESS</a:t>
            </a:r>
          </a:p>
          <a:p>
            <a:endParaRPr lang="en-US" sz="5400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6000" b="1" dirty="0" smtClean="0"/>
              <a:t>TRAFFIC</a:t>
            </a:r>
          </a:p>
          <a:p>
            <a:r>
              <a:rPr lang="en-US" dirty="0"/>
              <a:t>	</a:t>
            </a:r>
            <a:r>
              <a:rPr lang="en-US" sz="4800" b="1" dirty="0" smtClean="0">
                <a:solidFill>
                  <a:srgbClr val="669900"/>
                </a:solidFill>
              </a:rPr>
              <a:t>Define Good &amp; Bad Traffic</a:t>
            </a:r>
          </a:p>
          <a:p>
            <a:r>
              <a:rPr lang="en-US" sz="4800" b="1" dirty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8080"/>
                </a:solidFill>
              </a:rPr>
              <a:t>	</a:t>
            </a:r>
            <a:r>
              <a:rPr lang="en-US" sz="4800" b="1" dirty="0" smtClean="0">
                <a:solidFill>
                  <a:srgbClr val="0070C0"/>
                </a:solidFill>
              </a:rPr>
              <a:t>What Causes Traffic Congestion</a:t>
            </a:r>
          </a:p>
          <a:p>
            <a:r>
              <a:rPr lang="en-US" sz="4800" b="1" dirty="0">
                <a:solidFill>
                  <a:srgbClr val="CCCC00"/>
                </a:solidFill>
              </a:rPr>
              <a:t>	</a:t>
            </a:r>
            <a:r>
              <a:rPr lang="en-US" sz="4800" b="1" dirty="0" smtClean="0">
                <a:solidFill>
                  <a:srgbClr val="CCCC00"/>
                </a:solidFill>
              </a:rPr>
              <a:t>		How Can Traffic Be Managed</a:t>
            </a:r>
          </a:p>
          <a:p>
            <a:r>
              <a:rPr lang="en-US" sz="4800" b="1" dirty="0">
                <a:solidFill>
                  <a:srgbClr val="FF6600"/>
                </a:solidFill>
              </a:rPr>
              <a:t>	</a:t>
            </a:r>
            <a:r>
              <a:rPr lang="en-US" sz="4800" b="1" dirty="0" smtClean="0">
                <a:solidFill>
                  <a:srgbClr val="FF6600"/>
                </a:solidFill>
              </a:rPr>
              <a:t>			Simulation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	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58158" y="12573001"/>
            <a:ext cx="3810967" cy="25546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3601" y="17050484"/>
            <a:ext cx="8997250" cy="8781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7190" y="25218117"/>
            <a:ext cx="6906873" cy="2746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6854" y="25344128"/>
            <a:ext cx="4620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669900"/>
                </a:solidFill>
              </a:rPr>
              <a:t>GPS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669900"/>
                </a:solidFill>
              </a:rPr>
              <a:t>Video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669900"/>
                </a:solidFill>
              </a:rPr>
              <a:t>VISSIM Simulation</a:t>
            </a:r>
            <a:endParaRPr lang="en-US" sz="3600" dirty="0">
              <a:solidFill>
                <a:srgbClr val="669900"/>
              </a:solidFill>
            </a:endParaRPr>
          </a:p>
        </p:txBody>
      </p:sp>
      <p:pic>
        <p:nvPicPr>
          <p:cNvPr id="25" name="Shape 24"/>
          <p:cNvPicPr preferRelativeResize="0"/>
          <p:nvPr/>
        </p:nvPicPr>
        <p:blipFill rotWithShape="1">
          <a:blip r:embed="rId11" cstate="print"/>
          <a:srcRect l="8507" t="9567" r="6335"/>
          <a:stretch/>
        </p:blipFill>
        <p:spPr>
          <a:xfrm>
            <a:off x="9067800" y="28209682"/>
            <a:ext cx="4659863" cy="333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4199" y="10723812"/>
            <a:ext cx="6873876" cy="69393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0" y="18026144"/>
            <a:ext cx="10064238" cy="72462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83604" y="25620316"/>
            <a:ext cx="7415048" cy="5561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2068" y="15426500"/>
            <a:ext cx="935834" cy="128677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 bwMode="auto">
          <a:xfrm>
            <a:off x="2514600" y="15316200"/>
            <a:ext cx="457200" cy="5704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0800000">
            <a:off x="2815540" y="14725533"/>
            <a:ext cx="457200" cy="5704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0800000">
            <a:off x="2438400" y="14180381"/>
            <a:ext cx="457200" cy="57043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29613" y="13009861"/>
            <a:ext cx="8704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Challenges Maximize Learning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Social Issue </a:t>
            </a:r>
            <a:r>
              <a:rPr lang="en-US" sz="4000" b="1" dirty="0">
                <a:sym typeface="Wingdings" panose="05000000000000000000" pitchFamily="2" charset="2"/>
              </a:rPr>
              <a:t> Ownership</a:t>
            </a: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Promotes Cooperation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6771" y="28576149"/>
            <a:ext cx="4318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6600"/>
                </a:solidFill>
              </a:rPr>
              <a:t>Congestion</a:t>
            </a:r>
          </a:p>
          <a:p>
            <a:r>
              <a:rPr lang="en-US" sz="4400" dirty="0" smtClean="0">
                <a:solidFill>
                  <a:srgbClr val="FF6600"/>
                </a:solidFill>
              </a:rPr>
              <a:t>   Simulation</a:t>
            </a:r>
          </a:p>
          <a:p>
            <a:r>
              <a:rPr lang="en-US" sz="4400" dirty="0" smtClean="0">
                <a:solidFill>
                  <a:srgbClr val="FF6600"/>
                </a:solidFill>
              </a:rPr>
              <a:t>      Ramp Meter</a:t>
            </a:r>
            <a:endParaRPr lang="en-US" sz="44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21225" y="18876024"/>
            <a:ext cx="2187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</a:t>
            </a:r>
          </a:p>
          <a:p>
            <a:r>
              <a:rPr lang="en-US" sz="6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First!</a:t>
            </a:r>
            <a:endParaRPr 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Curved Left Arrow 19"/>
          <p:cNvSpPr/>
          <p:nvPr/>
        </p:nvSpPr>
        <p:spPr bwMode="auto">
          <a:xfrm>
            <a:off x="4972132" y="28953327"/>
            <a:ext cx="751435" cy="684651"/>
          </a:xfrm>
          <a:prstGeom prst="curved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rved Left Arrow 36"/>
          <p:cNvSpPr/>
          <p:nvPr/>
        </p:nvSpPr>
        <p:spPr bwMode="auto">
          <a:xfrm>
            <a:off x="5972396" y="29681036"/>
            <a:ext cx="751435" cy="684651"/>
          </a:xfrm>
          <a:prstGeom prst="curved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0" y="11887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Next…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44961" y="26591304"/>
            <a:ext cx="3048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You are HERE!</a:t>
            </a:r>
            <a:endParaRPr lang="en-US" sz="6600" dirty="0"/>
          </a:p>
        </p:txBody>
      </p:sp>
      <p:sp>
        <p:nvSpPr>
          <p:cNvPr id="39" name="Right Arrow 38"/>
          <p:cNvSpPr/>
          <p:nvPr/>
        </p:nvSpPr>
        <p:spPr bwMode="auto">
          <a:xfrm rot="771431">
            <a:off x="33231137" y="27584400"/>
            <a:ext cx="4865688" cy="991749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142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Life in the Fast Lane Bob Leugers School for the Creative &amp; Performing Arts, Geometry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Debbie</cp:lastModifiedBy>
  <cp:revision>79</cp:revision>
  <dcterms:created xsi:type="dcterms:W3CDTF">2004-07-26T21:45:23Z</dcterms:created>
  <dcterms:modified xsi:type="dcterms:W3CDTF">2014-08-23T04:47:40Z</dcterms:modified>
  <cp:category>science research poster</cp:category>
</cp:coreProperties>
</file>